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61" r:id="rId5"/>
    <p:sldId id="262" r:id="rId6"/>
    <p:sldId id="264" r:id="rId7"/>
    <p:sldId id="265" r:id="rId8"/>
    <p:sldId id="266" r:id="rId9"/>
    <p:sldId id="269" r:id="rId10"/>
    <p:sldId id="268" r:id="rId11"/>
    <p:sldId id="267" r:id="rId12"/>
    <p:sldId id="271" r:id="rId13"/>
    <p:sldId id="272" r:id="rId14"/>
    <p:sldId id="273" r:id="rId15"/>
    <p:sldId id="274" r:id="rId16"/>
    <p:sldId id="275" r:id="rId17"/>
    <p:sldId id="276" r:id="rId18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50" d="100"/>
          <a:sy n="50" d="100"/>
        </p:scale>
        <p:origin x="6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7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38539AF-2AFE-4342-AF41-CF92D15C5B33}" type="datetime1">
              <a:rPr lang="fr-FR" smtClean="0"/>
              <a:t>09/01/2025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1596578-602D-41AD-A888-37D62F028C3A}" type="datetime1">
              <a:rPr lang="fr-FR" noProof="0" smtClean="0"/>
              <a:t>09/01/2025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72356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1790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2155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83315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7983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0870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9542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252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1650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8047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0842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2005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3643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e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 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e lib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e lib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e lib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e lib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e lib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e lib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e lib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e lib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e lib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e lib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e lib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e lib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e lib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e lib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e lib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e lib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e lib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e lib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e lib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e lib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e lib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e lib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e lib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e lib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e lib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e lib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e lib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e lib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e lib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e lib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e lib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e lib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e lib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e lib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e lib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e lib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e lib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 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e lib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e lib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e lib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e lib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e lib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e lib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e lib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e lib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e lib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e lib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e lib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e lib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e lib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smtClean="0"/>
              <a:t>Modifier le style des sous-titres du masque</a:t>
            </a:r>
            <a:endParaRPr lang="fr-FR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72583458-0455-4A09-8581-C2FC46340B74}" type="datetime1">
              <a:rPr lang="fr-FR" noProof="0" smtClean="0"/>
              <a:t>09/01/2025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7851C0-4D07-46C9-AC71-36B87D564AE0}" type="datetime1">
              <a:rPr lang="fr-FR" noProof="0" smtClean="0"/>
              <a:t>09/01/2025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2316FD-C419-4E22-8E60-CC5D0054062E}" type="datetime1">
              <a:rPr lang="fr-FR" noProof="0" smtClean="0"/>
              <a:t>09/01/2025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4827A0-64C3-48CE-8FEE-D9375B41CC11}" type="datetime1">
              <a:rPr lang="fr-FR" noProof="0" smtClean="0"/>
              <a:t>09/01/2025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60" name="Zone de texte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fr-FR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Zone de texte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fr-FR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professionn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F79BA3-B8A3-4332-97DA-002261632C71}" type="datetime1">
              <a:rPr lang="fr-FR" noProof="0" smtClean="0"/>
              <a:t>09/01/2025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7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1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A0CA43-C407-4917-9099-BAC5BECDA5E8}" type="datetime1">
              <a:rPr lang="fr-FR" noProof="0" smtClean="0"/>
              <a:t>09/01/2025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r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19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0" name="Espace réservé d’image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fr-FR" noProof="0"/>
              <a:t>Cliquez sur l’icône pour ajouter une image</a:t>
            </a:r>
          </a:p>
        </p:txBody>
      </p:sp>
      <p:sp>
        <p:nvSpPr>
          <p:cNvPr id="21" name="Espace réservé du texte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2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3" name="Espace réservé d’image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fr-FR" noProof="0"/>
              <a:t>Cliquez sur l’icône pour ajouter une image</a:t>
            </a:r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5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6" name="Espace réservé d’image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fr-FR" noProof="0"/>
              <a:t>Cliquez sur l’icône pour ajouter une image</a:t>
            </a:r>
          </a:p>
        </p:txBody>
      </p:sp>
      <p:sp>
        <p:nvSpPr>
          <p:cNvPr id="27" name="Espace réservé du texte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0014AA-9D9C-4FBD-A64E-1705E4457050}" type="datetime1">
              <a:rPr lang="fr-FR" noProof="0" smtClean="0"/>
              <a:t>09/01/2025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D2BC81-95B3-4D36-823C-ECCD8CF11453}" type="datetime1">
              <a:rPr lang="fr-FR" noProof="0" smtClean="0"/>
              <a:t>09/01/2025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E737F9-02C8-48D6-AD0D-7FE195D65D59}" type="datetime1">
              <a:rPr lang="fr-FR" noProof="0" smtClean="0"/>
              <a:t>09/01/2025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2FCF4D-42F6-45C3-9AE8-B35F3C4133E4}" type="datetime1">
              <a:rPr lang="fr-FR" noProof="0" smtClean="0"/>
              <a:t>09/01/2025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F8E915-2F8C-4739-B369-82E22414B50A}" type="datetime1">
              <a:rPr lang="fr-FR" noProof="0" smtClean="0"/>
              <a:t>09/01/2025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213D79-B14A-4BCA-85A5-83270A7F70FC}" type="datetime1">
              <a:rPr lang="fr-FR" noProof="0" smtClean="0"/>
              <a:t>09/01/2025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8E3F8A-89FE-4FD6-85E3-02D4BE1BF15E}" type="datetime1">
              <a:rPr lang="fr-FR" noProof="0" smtClean="0"/>
              <a:t>09/01/2025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266E30-E724-431E-AF70-8162FC0792EB}" type="datetime1">
              <a:rPr lang="fr-FR" noProof="0" smtClean="0"/>
              <a:t>09/01/2025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EFAE95-732B-4CA3-A50E-14D53BD9626B}" type="datetime1">
              <a:rPr lang="fr-FR" noProof="0" smtClean="0"/>
              <a:t>09/01/2025</a:t>
            </a:fld>
            <a:endParaRPr lang="fr-FR" noProof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FF8FA7-F2D0-4BFC-ABD6-154B2532F2BF}" type="datetime1">
              <a:rPr lang="fr-FR" noProof="0" smtClean="0"/>
              <a:t>09/01/2025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E51064-7277-482B-8435-7DE783273AE3}" type="datetime1">
              <a:rPr lang="fr-FR" noProof="0" smtClean="0"/>
              <a:t>09/01/2025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e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e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 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e lib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e lib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e lib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e lib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e lib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e lib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e lib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e lib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e lib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e lib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gne 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e lib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e lib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e lib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e lib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e lib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e lib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e lib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e lib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e lib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e lib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e lib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e lib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e lib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e lib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e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orme lib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e lib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e lib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e lib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e lib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e lib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e lib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e lib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e lib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fr-FR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DBD8677-E3BE-4CE0-B020-458B7DC1FD26}" type="datetime1">
              <a:rPr lang="fr-FR" noProof="0" smtClean="0"/>
              <a:t>09/01/2025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e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pic>
          <p:nvPicPr>
            <p:cNvPr id="79" name="Imag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 4" descr="gros plan de circuit imprimé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e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ctangle avec coins arrondis en diagonale 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grpSp>
          <p:nvGrpSpPr>
            <p:cNvPr id="83" name="Groupe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orme libre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orme libre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orme libre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orme libre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orme libre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orme libre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orme libre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orme libre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orme libre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orme libre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orme libre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orme libre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orme libre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orme libre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orme libre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orme libre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orme libre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orme libre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246451"/>
          </a:xfrm>
        </p:spPr>
        <p:txBody>
          <a:bodyPr rtlCol="0">
            <a:normAutofit fontScale="90000"/>
          </a:bodyPr>
          <a:lstStyle/>
          <a:p>
            <a:pPr algn="ctr"/>
            <a:r>
              <a:rPr lang="fr-FR" dirty="0"/>
              <a:t>Différences entre Python et Java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17910"/>
            <a:ext cx="6857999" cy="937157"/>
          </a:xfrm>
        </p:spPr>
        <p:txBody>
          <a:bodyPr rtlCol="0">
            <a:normAutofit/>
          </a:bodyPr>
          <a:lstStyle/>
          <a:p>
            <a:pPr algn="ctr"/>
            <a:r>
              <a:rPr lang="fr-FR" dirty="0"/>
              <a:t>Une analyse des caractéristiques, des cas d’utilisation et des avantages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e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pic>
          <p:nvPicPr>
            <p:cNvPr id="176" name="Imag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 3" descr="gros plan de circuit imprimé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1" y="10"/>
            <a:ext cx="7558541" cy="6857990"/>
          </a:xfrm>
          <a:prstGeom prst="rect">
            <a:avLst/>
          </a:prstGeom>
        </p:spPr>
      </p:pic>
      <p:grpSp>
        <p:nvGrpSpPr>
          <p:cNvPr id="178" name="Groupe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e lib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e lib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e lib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e libre 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e lib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e lib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e lib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e lib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e lib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e lib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e libre 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e lib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e libre 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e lib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e lib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e lib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e lib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e lib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e lib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e lib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e lib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e lib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e lib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e lib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e lib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e lib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e lib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e lib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e lib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e lib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e lib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e lib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e lib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e lib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e lib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e lib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e lib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e lib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e lib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e lib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e lib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e lib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e lib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e lib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e lib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e lib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e lib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e lib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e lib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e lib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4229481" cy="1478570"/>
          </a:xfrm>
        </p:spPr>
        <p:txBody>
          <a:bodyPr rtlCol="0">
            <a:normAutofit/>
          </a:bodyPr>
          <a:lstStyle/>
          <a:p>
            <a:pPr algn="ctr"/>
            <a:r>
              <a:rPr lang="en-US" sz="3200" dirty="0" err="1"/>
              <a:t>Avantages</a:t>
            </a:r>
            <a:r>
              <a:rPr lang="en-US" sz="3200" dirty="0"/>
              <a:t> de Java</a:t>
            </a:r>
            <a:endParaRPr lang="fr-FR" sz="3200" dirty="0"/>
          </a:p>
        </p:txBody>
      </p:sp>
      <p:sp>
        <p:nvSpPr>
          <p:cNvPr id="3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7942516" y="2707546"/>
            <a:ext cx="4515233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fr-FR" altLang="en-US" dirty="0">
                <a:latin typeface="Arial" panose="020B0604020202020204" pitchFamily="34" charset="0"/>
              </a:rPr>
              <a:t>Performances </a:t>
            </a:r>
            <a:r>
              <a:rPr lang="fr-FR" altLang="en-US" dirty="0" err="1">
                <a:latin typeface="Arial" panose="020B0604020202020204" pitchFamily="34" charset="0"/>
              </a:rPr>
              <a:t>élevéesGrande</a:t>
            </a:r>
            <a:r>
              <a:rPr lang="fr-FR" altLang="en-US" dirty="0">
                <a:latin typeface="Arial" panose="020B0604020202020204" pitchFamily="34" charset="0"/>
              </a:rPr>
              <a:t> communauté et support pour des applications à grande </a:t>
            </a:r>
            <a:r>
              <a:rPr lang="fr-FR" altLang="en-US" dirty="0" err="1">
                <a:latin typeface="Arial" panose="020B0604020202020204" pitchFamily="34" charset="0"/>
              </a:rPr>
              <a:t>échellePortabilité</a:t>
            </a:r>
            <a:r>
              <a:rPr lang="fr-FR" altLang="en-US" dirty="0">
                <a:latin typeface="Arial" panose="020B0604020202020204" pitchFamily="34" charset="0"/>
              </a:rPr>
              <a:t> avec la machine virtuelle Java (JVM)Fiabilité pour les applications d'entreprise et systèmes critiques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9526"/>
            <a:ext cx="7565685" cy="684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1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e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pic>
          <p:nvPicPr>
            <p:cNvPr id="176" name="Imag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 3" descr="gros plan de circuit imprimé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e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e lib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e lib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e lib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e libre 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e lib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e lib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e lib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e lib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e lib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e lib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e libre 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e lib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e libre 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e lib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e lib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e lib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e lib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e lib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e lib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e lib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e lib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e lib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e lib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e lib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e lib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e lib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e lib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e lib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e lib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e lib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e lib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e lib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e lib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e lib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e lib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e lib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e lib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e lib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e lib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e lib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e lib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e lib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e lib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e lib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e lib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e lib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e lib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e lib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e lib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e lib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4229481" cy="1478570"/>
          </a:xfrm>
        </p:spPr>
        <p:txBody>
          <a:bodyPr rtlCol="0">
            <a:normAutofit/>
          </a:bodyPr>
          <a:lstStyle/>
          <a:p>
            <a:r>
              <a:rPr lang="en-US" sz="3200" dirty="0" err="1"/>
              <a:t>Comparaison</a:t>
            </a:r>
            <a:r>
              <a:rPr lang="en-US" sz="3200" dirty="0"/>
              <a:t> de </a:t>
            </a:r>
            <a:r>
              <a:rPr lang="en-US" sz="3200" dirty="0" err="1"/>
              <a:t>l'écosystème</a:t>
            </a:r>
            <a:endParaRPr lang="fr-FR" sz="3200" dirty="0"/>
          </a:p>
        </p:txBody>
      </p:sp>
      <p:sp>
        <p:nvSpPr>
          <p:cNvPr id="3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7805356" y="2892212"/>
            <a:ext cx="4515233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fr-FR" altLang="en-US" dirty="0">
                <a:latin typeface="Arial" panose="020B0604020202020204" pitchFamily="34" charset="0"/>
              </a:rPr>
              <a:t>Python : Grande variété de bibliothèques pour la science des données, l'IA et le développement </a:t>
            </a:r>
            <a:r>
              <a:rPr lang="fr-FR" altLang="en-US" dirty="0" err="1">
                <a:latin typeface="Arial" panose="020B0604020202020204" pitchFamily="34" charset="0"/>
              </a:rPr>
              <a:t>web.Java</a:t>
            </a:r>
            <a:r>
              <a:rPr lang="fr-FR" altLang="en-US" dirty="0">
                <a:latin typeface="Arial" panose="020B0604020202020204" pitchFamily="34" charset="0"/>
              </a:rPr>
              <a:t> : Écosystème solide pour le développement d'applications d'entreprise et Android.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598" y="0"/>
            <a:ext cx="75694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30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e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pic>
          <p:nvPicPr>
            <p:cNvPr id="176" name="Imag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 3" descr="gros plan de circuit imprimé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e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e lib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e lib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e lib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e libre 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e lib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e lib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e lib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e lib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e lib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e lib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e libre 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e lib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e libre 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e lib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e lib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e lib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e lib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e lib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e lib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e lib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e lib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e lib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e lib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e lib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e lib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e lib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e lib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e lib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e lib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e lib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e lib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e lib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e lib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e lib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e lib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e lib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e lib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e lib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e lib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e lib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e lib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e lib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e lib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e lib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e lib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e lib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e lib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e lib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e lib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e lib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4229481" cy="1478570"/>
          </a:xfrm>
        </p:spPr>
        <p:txBody>
          <a:bodyPr rtlCol="0">
            <a:normAutofit/>
          </a:bodyPr>
          <a:lstStyle/>
          <a:p>
            <a:r>
              <a:rPr lang="fr-FR" sz="3200" dirty="0" smtClean="0"/>
              <a:t>Que  retenir ?</a:t>
            </a:r>
            <a:endParaRPr lang="fr-FR" sz="3200" dirty="0"/>
          </a:p>
        </p:txBody>
      </p:sp>
      <p:sp>
        <p:nvSpPr>
          <p:cNvPr id="3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7919656" y="2707546"/>
            <a:ext cx="4515233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fr-FR" altLang="en-US" dirty="0">
                <a:latin typeface="Arial" panose="020B0604020202020204" pitchFamily="34" charset="0"/>
              </a:rPr>
              <a:t>Python et Java sont tous deux puissants mais servent des objectifs </a:t>
            </a:r>
            <a:r>
              <a:rPr lang="fr-FR" altLang="en-US" dirty="0" err="1">
                <a:latin typeface="Arial" panose="020B0604020202020204" pitchFamily="34" charset="0"/>
              </a:rPr>
              <a:t>différents.Le</a:t>
            </a:r>
            <a:r>
              <a:rPr lang="fr-FR" altLang="en-US" dirty="0">
                <a:latin typeface="Arial" panose="020B0604020202020204" pitchFamily="34" charset="0"/>
              </a:rPr>
              <a:t> choix entre les deux dépend des besoins du projet, des performances requises et de l'écosystème de développement.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597" y="9526"/>
            <a:ext cx="7558541" cy="684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6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e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pic>
          <p:nvPicPr>
            <p:cNvPr id="176" name="Imag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 3" descr="gros plan de circuit imprimé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e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e lib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e lib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e lib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e libre 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e lib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e lib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e lib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e lib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e lib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e lib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e libre 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e lib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e libre 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e lib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e lib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e lib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e lib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e lib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e lib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e lib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e lib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e lib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e lib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e lib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e lib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e lib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e lib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e lib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e lib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e lib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e lib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e lib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e lib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e lib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e lib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e lib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e lib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e lib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e lib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e lib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e lib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e lib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e lib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e lib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e lib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e lib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e lib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e lib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e lib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e lib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4229481" cy="1478570"/>
          </a:xfrm>
        </p:spPr>
        <p:txBody>
          <a:bodyPr rtlCol="0">
            <a:normAutofit/>
          </a:bodyPr>
          <a:lstStyle/>
          <a:p>
            <a:endParaRPr lang="fr-FR" sz="3200" dirty="0"/>
          </a:p>
        </p:txBody>
      </p:sp>
      <p:sp>
        <p:nvSpPr>
          <p:cNvPr id="3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7805356" y="4000207"/>
            <a:ext cx="451523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72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e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pic>
          <p:nvPicPr>
            <p:cNvPr id="176" name="Imag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 3" descr="gros plan de circuit imprimé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e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e lib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e lib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e lib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e libre 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e lib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e lib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e lib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e lib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e lib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e lib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e libre 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e lib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e libre 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e lib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e lib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e lib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e lib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e lib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e lib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e lib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e lib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e lib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e lib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e lib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e lib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e lib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e lib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e lib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e lib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e lib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e lib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e lib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e lib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e lib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e lib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e lib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e lib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e lib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e lib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e lib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e lib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e lib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e lib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e lib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e lib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e lib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e lib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e lib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e lib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e lib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4229481" cy="1478570"/>
          </a:xfrm>
        </p:spPr>
        <p:txBody>
          <a:bodyPr rtlCol="0">
            <a:normAutofit/>
          </a:bodyPr>
          <a:lstStyle/>
          <a:p>
            <a:endParaRPr lang="fr-FR" sz="3200" dirty="0"/>
          </a:p>
        </p:txBody>
      </p:sp>
      <p:sp>
        <p:nvSpPr>
          <p:cNvPr id="3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7805356" y="4000207"/>
            <a:ext cx="451523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28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e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pic>
          <p:nvPicPr>
            <p:cNvPr id="176" name="Imag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 3" descr="gros plan de circuit imprimé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e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e lib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e lib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e lib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e libre 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e lib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e lib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e lib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e lib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e lib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e lib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e libre 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e lib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e libre 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e lib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e lib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e lib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e lib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e lib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e lib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e lib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e lib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e lib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e lib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e lib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e lib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e lib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e lib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e lib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e lib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e lib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e lib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e lib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e lib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e lib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e lib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e lib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e lib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e lib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e lib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e lib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e lib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e lib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e lib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e lib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e lib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e lib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e lib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e lib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e lib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e lib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pPr algn="ctr" rtl="0"/>
            <a:r>
              <a:rPr lang="fr-FR" sz="3200" dirty="0" smtClean="0"/>
              <a:t>Qui sont-ils?</a:t>
            </a:r>
            <a:endParaRPr lang="fr-FR" sz="3200" dirty="0"/>
          </a:p>
        </p:txBody>
      </p:sp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7962900" y="2450684"/>
            <a:ext cx="422910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Python et Java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sont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deux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des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langages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programmation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les plus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populaires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Ils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sont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utilisés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dans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divers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domaines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mais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présentent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des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différences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notables.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Cette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présentation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explore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ces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différences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pour aider à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choisir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le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langage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adapté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à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chaque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projet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5662" y="9525"/>
            <a:ext cx="4157282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e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pic>
          <p:nvPicPr>
            <p:cNvPr id="176" name="Imag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 3" descr="gros plan de circuit imprimé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e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e lib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e lib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e lib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e libre 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e lib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e lib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e lib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e lib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e lib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e lib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e libre 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e lib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e libre 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e lib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e lib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e lib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e lib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e lib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e lib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e lib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e lib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e lib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e lib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e lib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e lib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e lib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e lib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e lib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e lib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e lib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e lib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e lib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e lib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e lib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e lib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e lib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e lib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e lib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e lib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e lib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e lib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e lib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e lib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e lib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e lib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e lib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e lib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e lib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e lib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e lib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4229481" cy="1478570"/>
          </a:xfrm>
        </p:spPr>
        <p:txBody>
          <a:bodyPr rtlCol="0">
            <a:normAutofit/>
          </a:bodyPr>
          <a:lstStyle/>
          <a:p>
            <a:pPr algn="ctr"/>
            <a:r>
              <a:rPr lang="en-US" sz="3200" dirty="0" err="1"/>
              <a:t>Vue</a:t>
            </a:r>
            <a:r>
              <a:rPr lang="en-US" sz="3200" dirty="0"/>
              <a:t> </a:t>
            </a:r>
            <a:r>
              <a:rPr lang="en-US" sz="3200" dirty="0" err="1"/>
              <a:t>d'ensemble</a:t>
            </a:r>
            <a:r>
              <a:rPr lang="en-US" sz="3200" dirty="0"/>
              <a:t> des </a:t>
            </a:r>
            <a:r>
              <a:rPr lang="en-US" sz="3200" dirty="0" err="1" smtClean="0"/>
              <a:t>langages</a:t>
            </a:r>
            <a:r>
              <a:rPr lang="en-US" sz="3200" dirty="0" smtClean="0"/>
              <a:t> ?</a:t>
            </a:r>
            <a:endParaRPr lang="fr-FR" sz="3200" dirty="0"/>
          </a:p>
        </p:txBody>
      </p:sp>
      <p:sp>
        <p:nvSpPr>
          <p:cNvPr id="3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7805356" y="2338214"/>
            <a:ext cx="4515233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Python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Langage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interprété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simple et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lisible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utilisé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pour les scripts,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l’analyse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données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l’intelligence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artificielle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Java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Langage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compilé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orienté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objet,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utilisé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pour les applications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d’entreprise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le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développement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mobile (Android), et les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systèmes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embarqués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pic>
        <p:nvPicPr>
          <p:cNvPr id="67" name="Image 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124" y="9524"/>
            <a:ext cx="7697274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9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e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pic>
          <p:nvPicPr>
            <p:cNvPr id="176" name="Imag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 3" descr="gros plan de circuit imprimé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e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e lib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e lib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e lib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e libre 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e lib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e lib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e lib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e lib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e lib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e lib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e libre 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e lib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e libre 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e lib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e lib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e lib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e lib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e lib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e lib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e lib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e lib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e lib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e lib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e lib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e lib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e lib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e lib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e lib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e lib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e lib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e lib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e lib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e lib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e lib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e lib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e lib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e lib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e lib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e lib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e lib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e lib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e lib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e lib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e lib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e lib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e lib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e lib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e lib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e lib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e lib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4229481" cy="1478570"/>
          </a:xfrm>
        </p:spPr>
        <p:txBody>
          <a:bodyPr rtlCol="0">
            <a:normAutofit/>
          </a:bodyPr>
          <a:lstStyle/>
          <a:p>
            <a:r>
              <a:rPr lang="fr-FR" sz="3200" dirty="0" smtClean="0"/>
              <a:t>Syntaxe</a:t>
            </a:r>
            <a:endParaRPr lang="fr-FR" sz="3200" dirty="0"/>
          </a:p>
        </p:txBody>
      </p:sp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7805738" y="1912581"/>
            <a:ext cx="4150042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Python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</a:t>
            </a:r>
            <a:r>
              <a:rPr kumimoji="0" lang="en-US" altLang="en-US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Syntaxe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claire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et concise, facile à </a:t>
            </a:r>
            <a:r>
              <a:rPr kumimoji="0" lang="en-US" altLang="en-US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apprendre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pour les </a:t>
            </a:r>
            <a:r>
              <a:rPr kumimoji="0" lang="en-US" altLang="en-US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débutants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Java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</a:t>
            </a:r>
            <a:r>
              <a:rPr kumimoji="0" lang="en-US" altLang="en-US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Syntaxe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plus </a:t>
            </a:r>
            <a:r>
              <a:rPr kumimoji="0" lang="en-US" altLang="en-US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stricte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et </a:t>
            </a:r>
            <a:r>
              <a:rPr kumimoji="0" lang="en-US" altLang="en-US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verbale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nécessite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plus de code pour </a:t>
            </a:r>
            <a:r>
              <a:rPr kumimoji="0" lang="en-US" altLang="en-US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accomplir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les </a:t>
            </a:r>
            <a:r>
              <a:rPr kumimoji="0" lang="en-US" altLang="en-US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mêmes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tâches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599" y="9525"/>
            <a:ext cx="7811335" cy="688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41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e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pic>
          <p:nvPicPr>
            <p:cNvPr id="176" name="Imag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 3" descr="gros plan de circuit imprimé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e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e lib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e lib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e lib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e libre 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e lib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e lib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e lib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e lib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e lib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e lib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e libre 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e lib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e libre 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e lib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e lib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e lib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e lib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e lib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e lib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e lib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e lib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e lib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e lib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e lib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e lib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e lib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e lib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e lib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e lib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e lib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e lib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e lib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e lib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e lib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e lib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e lib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e lib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e lib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e lib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e lib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e lib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e lib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e lib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e lib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e lib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e lib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e lib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e lib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e lib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e lib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4229481" cy="1478570"/>
          </a:xfrm>
        </p:spPr>
        <p:txBody>
          <a:bodyPr rtlCol="0">
            <a:normAutofit/>
          </a:bodyPr>
          <a:lstStyle/>
          <a:p>
            <a:pPr algn="ctr"/>
            <a:r>
              <a:rPr lang="en-US" sz="3200" dirty="0" err="1"/>
              <a:t>Gestion</a:t>
            </a:r>
            <a:r>
              <a:rPr lang="en-US" sz="3200" dirty="0"/>
              <a:t> de la </a:t>
            </a:r>
            <a:r>
              <a:rPr lang="en-US" sz="3200" dirty="0" err="1"/>
              <a:t>mémoire</a:t>
            </a:r>
            <a:endParaRPr lang="fr-FR" sz="3200" dirty="0"/>
          </a:p>
        </p:txBody>
      </p:sp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7805738" y="2030879"/>
            <a:ext cx="4252150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Python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Utiliser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une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ramasse-miettes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pour la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gestion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automatique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la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mémoire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Java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Dispose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d'une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ramasse-miettes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et d'un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modèle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gestion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la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mémoire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plus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robuste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pour les applications à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grande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échelle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4286"/>
            <a:ext cx="7552944" cy="682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5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e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pic>
          <p:nvPicPr>
            <p:cNvPr id="176" name="Imag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 3" descr="gros plan de circuit imprimé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e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e lib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e lib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e lib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e libre 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e lib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e lib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e lib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e lib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e lib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e lib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e libre 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e lib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e libre 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e lib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e lib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e lib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e lib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e lib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e lib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e lib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e lib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e lib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e lib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e lib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e lib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e lib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e lib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e lib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e lib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e lib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e lib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e lib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e lib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e lib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e lib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e lib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e lib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e lib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e lib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e lib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e lib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e lib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e lib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e lib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e lib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e lib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e lib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e lib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e lib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e lib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4229481" cy="1478570"/>
          </a:xfrm>
        </p:spPr>
        <p:txBody>
          <a:bodyPr rtlCol="0">
            <a:normAutofit/>
          </a:bodyPr>
          <a:lstStyle/>
          <a:p>
            <a:pPr algn="ctr"/>
            <a:r>
              <a:rPr lang="en-US" sz="3200" dirty="0" err="1"/>
              <a:t>Paradigmes</a:t>
            </a:r>
            <a:r>
              <a:rPr lang="en-US" sz="3200" dirty="0"/>
              <a:t> de </a:t>
            </a:r>
            <a:r>
              <a:rPr lang="en-US" sz="3200" dirty="0" err="1"/>
              <a:t>programmation</a:t>
            </a:r>
            <a:endParaRPr lang="fr-FR" sz="3200" dirty="0"/>
          </a:p>
        </p:txBody>
      </p:sp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7805738" y="3077319"/>
            <a:ext cx="4386262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Python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Prend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charge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plusieurs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paradigmes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y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compris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la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programmation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impérative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orientée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objet, et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fonctionnelle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Java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Langage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principalement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orienté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objet, avec un support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limité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à la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programmation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fonctionnelle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depuis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Java 8. 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4287"/>
            <a:ext cx="7552944" cy="682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e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pic>
          <p:nvPicPr>
            <p:cNvPr id="176" name="Imag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 3" descr="gros plan de circuit imprimé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e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e lib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e lib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e lib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e libre 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e lib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e lib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e lib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e lib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e lib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e lib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e libre 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e lib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e libre 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e lib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e lib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e lib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e lib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e lib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e lib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e lib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e lib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e lib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e lib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e lib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e lib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e lib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e lib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e lib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e lib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e lib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e lib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e lib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e lib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e lib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e lib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e lib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e lib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e lib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e lib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e lib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e lib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e lib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e lib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e lib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e lib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e lib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e lib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e lib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e lib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e lib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4229481" cy="1478570"/>
          </a:xfrm>
        </p:spPr>
        <p:txBody>
          <a:bodyPr rtlCol="0">
            <a:normAutofit/>
          </a:bodyPr>
          <a:lstStyle/>
          <a:p>
            <a:pPr algn="ctr"/>
            <a:r>
              <a:rPr lang="en-US" sz="3200" b="1" dirty="0" err="1"/>
              <a:t>Cas</a:t>
            </a:r>
            <a:r>
              <a:rPr lang="en-US" sz="3200" b="1" dirty="0"/>
              <a:t> </a:t>
            </a:r>
            <a:r>
              <a:rPr lang="en-US" sz="3200" b="1" dirty="0" err="1"/>
              <a:t>d'utilisation</a:t>
            </a:r>
            <a:r>
              <a:rPr lang="en-US" sz="3200" b="1" dirty="0"/>
              <a:t> de Python</a:t>
            </a:r>
            <a:endParaRPr lang="fr-FR" sz="3200" dirty="0"/>
          </a:p>
        </p:txBody>
      </p:sp>
      <p:sp>
        <p:nvSpPr>
          <p:cNvPr id="3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7805356" y="2678820"/>
            <a:ext cx="4515233" cy="3104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fr-FR" b="1" dirty="0"/>
              <a:t>Contenu</a:t>
            </a:r>
            <a:r>
              <a:rPr lang="fr-FR" dirty="0"/>
              <a:t> :Développement web (Django, </a:t>
            </a:r>
            <a:r>
              <a:rPr lang="fr-FR" dirty="0" err="1"/>
              <a:t>Flask</a:t>
            </a:r>
            <a:r>
              <a:rPr lang="fr-FR" dirty="0"/>
              <a:t>)</a:t>
            </a:r>
          </a:p>
          <a:p>
            <a:r>
              <a:rPr lang="fr-FR" dirty="0"/>
              <a:t>Science des données et IA (Pandas, </a:t>
            </a:r>
            <a:r>
              <a:rPr lang="fr-FR" dirty="0" err="1"/>
              <a:t>NumPy</a:t>
            </a:r>
            <a:r>
              <a:rPr lang="fr-FR" dirty="0"/>
              <a:t>, </a:t>
            </a:r>
            <a:r>
              <a:rPr lang="fr-FR" dirty="0" err="1"/>
              <a:t>TensorFlow</a:t>
            </a:r>
            <a:r>
              <a:rPr lang="fr-FR" dirty="0"/>
              <a:t>)</a:t>
            </a:r>
          </a:p>
          <a:p>
            <a:r>
              <a:rPr lang="fr-FR" dirty="0"/>
              <a:t>Automatisation et </a:t>
            </a:r>
            <a:r>
              <a:rPr lang="fr-FR" dirty="0" err="1"/>
              <a:t>scripting</a:t>
            </a:r>
            <a:endParaRPr lang="fr-FR" dirty="0"/>
          </a:p>
          <a:p>
            <a:r>
              <a:rPr lang="fr-FR" dirty="0"/>
              <a:t>Prototypage rapide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1" y="0"/>
            <a:ext cx="7548183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e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pic>
          <p:nvPicPr>
            <p:cNvPr id="176" name="Imag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 3" descr="gros plan de circuit imprimé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e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e lib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e lib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e lib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e libre 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e lib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e lib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e lib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e lib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e lib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e lib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e libre 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e lib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e libre 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e lib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e lib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e lib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e lib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e lib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e lib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e lib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e lib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e lib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e lib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e lib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e lib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e lib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e lib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e lib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e lib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e lib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e lib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e lib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e lib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e lib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e lib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e lib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e lib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e lib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e lib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e lib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e lib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e lib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e lib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e lib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e lib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e lib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e lib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e lib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e lib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e lib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4229481" cy="1478570"/>
          </a:xfrm>
        </p:spPr>
        <p:txBody>
          <a:bodyPr rtlCol="0">
            <a:normAutofit/>
          </a:bodyPr>
          <a:lstStyle/>
          <a:p>
            <a:pPr algn="ctr"/>
            <a:r>
              <a:rPr lang="en-US" sz="3200" dirty="0" err="1"/>
              <a:t>Cas</a:t>
            </a:r>
            <a:r>
              <a:rPr lang="en-US" sz="3200" dirty="0"/>
              <a:t> </a:t>
            </a:r>
            <a:r>
              <a:rPr lang="en-US" sz="3200" dirty="0" err="1"/>
              <a:t>d'utilisation</a:t>
            </a:r>
            <a:r>
              <a:rPr lang="en-US" sz="3200" dirty="0"/>
              <a:t> de Java</a:t>
            </a:r>
            <a:endParaRPr lang="fr-FR" sz="3200" dirty="0"/>
          </a:p>
        </p:txBody>
      </p:sp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7805738" y="2461767"/>
            <a:ext cx="4514850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Applications </a:t>
            </a:r>
            <a:r>
              <a:rPr kumimoji="0" lang="en-US" altLang="en-US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d'entreprise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(Spring, Hibernate)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Applications Android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Systèmes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embarqués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Applications à </a:t>
            </a:r>
            <a:r>
              <a:rPr kumimoji="0" lang="en-US" altLang="en-US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grande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échelle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1" y="14287"/>
            <a:ext cx="7548183" cy="685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9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e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pic>
          <p:nvPicPr>
            <p:cNvPr id="176" name="Imag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 3" descr="gros plan de circuit imprimé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e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e lib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e lib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e lib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e libre 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e lib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e lib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e lib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e lib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e lib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e lib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e libre 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e lib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e libre 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e lib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e lib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e lib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e lib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e lib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e lib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e lib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e lib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e lib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e lib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e lib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e lib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e lib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e lib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e lib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e lib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e lib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e lib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e lib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e lib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e lib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e lib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e lib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e lib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e lib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e lib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e lib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e lib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e lib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e lib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e lib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e lib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e lib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e lib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e lib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e lib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e lib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4229481" cy="1478570"/>
          </a:xfrm>
        </p:spPr>
        <p:txBody>
          <a:bodyPr rtlCol="0">
            <a:normAutofit/>
          </a:bodyPr>
          <a:lstStyle/>
          <a:p>
            <a:pPr algn="ctr"/>
            <a:r>
              <a:rPr lang="en-US" sz="3200" dirty="0" err="1" smtClean="0"/>
              <a:t>Avantages</a:t>
            </a:r>
            <a:r>
              <a:rPr lang="en-US" sz="3200" dirty="0" smtClean="0"/>
              <a:t> de Python</a:t>
            </a:r>
            <a:endParaRPr lang="fr-FR" sz="3200" dirty="0"/>
          </a:p>
        </p:txBody>
      </p:sp>
      <p:sp>
        <p:nvSpPr>
          <p:cNvPr id="6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7805738" y="2189430"/>
            <a:ext cx="4386262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Facilité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d'apprentissage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et de lecture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Grand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écosystème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bibliothèques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Idéal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pour le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prototypage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rapide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et les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projets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à petite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échelle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Excellent pour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l'analyse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données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et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l'intelligence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artificielle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525"/>
            <a:ext cx="7552944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67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932_TF45165253.potx" id="{3625C90F-1027-4DD1-A5FF-DB3CCEC9A63B}" vid="{9FC6C917-BD1C-4539-BEF3-E32607A820C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Conception circuit</Template>
  <TotalTime>0</TotalTime>
  <Words>412</Words>
  <Application>Microsoft Office PowerPoint</Application>
  <PresentationFormat>Grand écran</PresentationFormat>
  <Paragraphs>54</Paragraphs>
  <Slides>14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9" baseType="lpstr">
      <vt:lpstr>Arial</vt:lpstr>
      <vt:lpstr>Calibri</vt:lpstr>
      <vt:lpstr>Trebuchet MS</vt:lpstr>
      <vt:lpstr>Tw Cen MT</vt:lpstr>
      <vt:lpstr>Circuit</vt:lpstr>
      <vt:lpstr>Différences entre Python et Java</vt:lpstr>
      <vt:lpstr>Qui sont-ils?</vt:lpstr>
      <vt:lpstr>Vue d'ensemble des langages ?</vt:lpstr>
      <vt:lpstr>Syntaxe</vt:lpstr>
      <vt:lpstr>Gestion de la mémoire</vt:lpstr>
      <vt:lpstr>Paradigmes de programmation</vt:lpstr>
      <vt:lpstr>Cas d'utilisation de Python</vt:lpstr>
      <vt:lpstr>Cas d'utilisation de Java</vt:lpstr>
      <vt:lpstr>Avantages de Python</vt:lpstr>
      <vt:lpstr>Avantages de Java</vt:lpstr>
      <vt:lpstr>Comparaison de l'écosystème</vt:lpstr>
      <vt:lpstr>Que  retenir ?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2025-01-07T13:44:03Z</dcterms:created>
  <dcterms:modified xsi:type="dcterms:W3CDTF">2025-01-09T00:10:43Z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